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8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178F8E-A936-4163-A580-43878E69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27" y="1800842"/>
            <a:ext cx="3605847" cy="270438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33A49A3-37CB-41C4-988C-DF52ECF56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74" y="1800841"/>
            <a:ext cx="3605848" cy="27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D08D7-9F99-4427-A3AB-685EF1ED51CF}"/>
              </a:ext>
            </a:extLst>
          </p:cNvPr>
          <p:cNvGrpSpPr/>
          <p:nvPr/>
        </p:nvGrpSpPr>
        <p:grpSpPr>
          <a:xfrm>
            <a:off x="1810924" y="1604157"/>
            <a:ext cx="8287069" cy="2959667"/>
            <a:chOff x="1810924" y="1604157"/>
            <a:chExt cx="8287069" cy="29596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B1C2B4-B22E-4743-BAEF-BE75A4BE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10924" y="1604157"/>
              <a:ext cx="4143535" cy="29596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3B393F-BA56-4DD0-9420-C570AAD8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54459" y="1604157"/>
              <a:ext cx="4143534" cy="2959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61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FE377249-D3F7-4582-80C2-90185806C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90" y="2191926"/>
            <a:ext cx="3108960" cy="2664823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AEB8B61-091A-49E3-BFE7-85447559F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79" y="2191926"/>
            <a:ext cx="3108960" cy="2664823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72FAA9F3-D95C-498C-BEA8-D794D249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6" y="2191926"/>
            <a:ext cx="3108960" cy="2664823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41CBE747-F463-423F-BA59-250FD41FE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926"/>
            <a:ext cx="3108960" cy="26648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632B49-A12D-4721-AA2D-87DC8AE29D74}"/>
              </a:ext>
            </a:extLst>
          </p:cNvPr>
          <p:cNvSpPr txBox="1"/>
          <p:nvPr/>
        </p:nvSpPr>
        <p:spPr>
          <a:xfrm>
            <a:off x="1023914" y="1920413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 Zero (</a:t>
            </a:r>
            <a:r>
              <a:rPr lang="el-GR" sz="1600" dirty="0"/>
              <a:t>ρ</a:t>
            </a:r>
            <a:r>
              <a:rPr lang="en-US" sz="1600" dirty="0"/>
              <a:t>=0.67)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77EABB-D15F-41B6-BB37-97C8A4059815}"/>
              </a:ext>
            </a:extLst>
          </p:cNvPr>
          <p:cNvSpPr txBox="1"/>
          <p:nvPr/>
        </p:nvSpPr>
        <p:spPr>
          <a:xfrm>
            <a:off x="3976486" y="1922877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(B) One (</a:t>
            </a:r>
            <a:r>
              <a:rPr lang="el-GR" sz="1600" dirty="0"/>
              <a:t>ρ</a:t>
            </a:r>
            <a:r>
              <a:rPr lang="en-US" sz="1600" dirty="0"/>
              <a:t>= 0.26)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FC6A5-861F-4EF2-A236-F8B8EB3B4452}"/>
              </a:ext>
            </a:extLst>
          </p:cNvPr>
          <p:cNvSpPr txBox="1"/>
          <p:nvPr/>
        </p:nvSpPr>
        <p:spPr>
          <a:xfrm>
            <a:off x="6913775" y="1922877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(C) Two (</a:t>
            </a:r>
            <a:r>
              <a:rPr lang="el-GR" sz="1600" dirty="0"/>
              <a:t>ρ</a:t>
            </a:r>
            <a:r>
              <a:rPr lang="en-US" sz="1600" dirty="0"/>
              <a:t>= 0.10)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150376-6338-40CF-9730-88BD1F999A72}"/>
              </a:ext>
            </a:extLst>
          </p:cNvPr>
          <p:cNvSpPr txBox="1"/>
          <p:nvPr/>
        </p:nvSpPr>
        <p:spPr>
          <a:xfrm>
            <a:off x="9742588" y="1920413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 Three (</a:t>
            </a:r>
            <a:r>
              <a:rPr lang="el-GR" sz="1600" dirty="0"/>
              <a:t>ρ</a:t>
            </a:r>
            <a:r>
              <a:rPr lang="en-US" sz="1600" dirty="0"/>
              <a:t>= -0.05)</a:t>
            </a:r>
          </a:p>
        </p:txBody>
      </p: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0FD4884-FA46-4FB4-95E0-280852B14954}"/>
              </a:ext>
            </a:extLst>
          </p:cNvPr>
          <p:cNvSpPr/>
          <p:nvPr/>
        </p:nvSpPr>
        <p:spPr>
          <a:xfrm>
            <a:off x="138943" y="917779"/>
            <a:ext cx="1840413" cy="503215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6B4E6-AA92-4808-8F55-F0546B003616}"/>
              </a:ext>
            </a:extLst>
          </p:cNvPr>
          <p:cNvSpPr/>
          <p:nvPr/>
        </p:nvSpPr>
        <p:spPr>
          <a:xfrm>
            <a:off x="138943" y="1420993"/>
            <a:ext cx="1840413" cy="299835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Adult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German Credit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COMPASS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Bank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1CD1A-55E5-4C27-846D-99F67B882C0B}"/>
              </a:ext>
            </a:extLst>
          </p:cNvPr>
          <p:cNvSpPr/>
          <p:nvPr/>
        </p:nvSpPr>
        <p:spPr>
          <a:xfrm>
            <a:off x="2109183" y="1420991"/>
            <a:ext cx="6595438" cy="299835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33513-0B7C-4A77-9722-9332AD238C19}"/>
              </a:ext>
            </a:extLst>
          </p:cNvPr>
          <p:cNvSpPr/>
          <p:nvPr/>
        </p:nvSpPr>
        <p:spPr>
          <a:xfrm>
            <a:off x="8834446" y="1420991"/>
            <a:ext cx="3055827" cy="299835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Positive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Negative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Statistical Parity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Discovery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Omission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 Score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Theil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endParaRPr lang="en-US" sz="1600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D1305A5B-0D1F-4777-BF53-AB9307A27F52}"/>
              </a:ext>
            </a:extLst>
          </p:cNvPr>
          <p:cNvSpPr/>
          <p:nvPr/>
        </p:nvSpPr>
        <p:spPr>
          <a:xfrm>
            <a:off x="2109182" y="917777"/>
            <a:ext cx="6595438" cy="510754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Interventions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A7085B3F-C605-4D30-9106-19D5E54001D2}"/>
              </a:ext>
            </a:extLst>
          </p:cNvPr>
          <p:cNvSpPr/>
          <p:nvPr/>
        </p:nvSpPr>
        <p:spPr>
          <a:xfrm>
            <a:off x="8834446" y="917777"/>
            <a:ext cx="3055827" cy="503215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Metrics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0CD2A2-5012-49F4-89D4-BFB078678BF4}"/>
              </a:ext>
            </a:extLst>
          </p:cNvPr>
          <p:cNvSpPr/>
          <p:nvPr/>
        </p:nvSpPr>
        <p:spPr>
          <a:xfrm>
            <a:off x="2109181" y="1445342"/>
            <a:ext cx="1840413" cy="2974848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kern="1200" dirty="0"/>
              <a:t>Pre-processing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Optimized Preprocessing (OP)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Disparate Impact Remover (DIR)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3CA73F-E4FE-471A-9668-BBEDB6D06C7C}"/>
              </a:ext>
            </a:extLst>
          </p:cNvPr>
          <p:cNvSpPr/>
          <p:nvPr/>
        </p:nvSpPr>
        <p:spPr>
          <a:xfrm>
            <a:off x="3952874" y="1443446"/>
            <a:ext cx="2527399" cy="2974593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kern="1200" dirty="0"/>
              <a:t>In-processing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Prejudice Remover (PR)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Gerry Fair Classifier (GFR) 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Exponentiated Gradient Reduction (EGR)</a:t>
            </a:r>
          </a:p>
          <a:p>
            <a:pPr marL="0" lvl="1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Grid Search Reduction (GSR)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57BFD8-A63E-464C-865F-A9E3C6D7EE4B}"/>
              </a:ext>
            </a:extLst>
          </p:cNvPr>
          <p:cNvSpPr/>
          <p:nvPr/>
        </p:nvSpPr>
        <p:spPr>
          <a:xfrm>
            <a:off x="6480275" y="1443445"/>
            <a:ext cx="2224346" cy="2974594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dirty="0"/>
              <a:t>Post-processing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Equalized Odds Postprocessing (EOP)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Calibrated Equalized Odds Postprocessing (CEOP)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Reject Option Classification (ROC)</a:t>
            </a:r>
          </a:p>
        </p:txBody>
      </p: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C5D44-99BD-4F37-8595-F364F3EBFB25}"/>
              </a:ext>
            </a:extLst>
          </p:cNvPr>
          <p:cNvGrpSpPr/>
          <p:nvPr/>
        </p:nvGrpSpPr>
        <p:grpSpPr>
          <a:xfrm>
            <a:off x="550258" y="1276894"/>
            <a:ext cx="9963945" cy="3135244"/>
            <a:chOff x="550258" y="1276894"/>
            <a:chExt cx="9963945" cy="31352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50258" y="3152702"/>
              <a:ext cx="9963945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5888304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326122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592197" y="3702692"/>
              <a:ext cx="73392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154922" y="3702692"/>
              <a:ext cx="733382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7223709" y="1276894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2618686" y="23040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5579417" y="22161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457852" y="1689850"/>
              <a:ext cx="177835" cy="1680428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1847881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4574188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83233" y="2422102"/>
              <a:ext cx="1672730" cy="208223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53391" y="2399618"/>
              <a:ext cx="1630565" cy="21103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9107373" y="1689848"/>
              <a:ext cx="208224" cy="167273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3731545" y="1689850"/>
              <a:ext cx="173867" cy="1680428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865981" y="2388378"/>
              <a:ext cx="1680428" cy="283372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4653711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8444310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</p:cNvCxnSpPr>
            <p:nvPr/>
          </p:nvCxnSpPr>
          <p:spPr>
            <a:xfrm>
              <a:off x="7717104" y="3702692"/>
              <a:ext cx="731520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8070665" y="2239335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0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360B8-9BFD-45BF-8806-21A09C56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887" y="1504968"/>
            <a:ext cx="4529337" cy="3038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251DD-B231-4EA9-ABE6-F0D4C6FE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776" y="1505093"/>
            <a:ext cx="4529337" cy="3038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C1648-CAC4-4627-ACB7-EBDFC04FC868}"/>
              </a:ext>
            </a:extLst>
          </p:cNvPr>
          <p:cNvSpPr txBox="1"/>
          <p:nvPr/>
        </p:nvSpPr>
        <p:spPr>
          <a:xfrm>
            <a:off x="1682945" y="1009900"/>
            <a:ext cx="345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(A) Likelihood of better fairness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DFAA-F984-4944-913A-B5E30E4AA359}"/>
              </a:ext>
            </a:extLst>
          </p:cNvPr>
          <p:cNvSpPr txBox="1"/>
          <p:nvPr/>
        </p:nvSpPr>
        <p:spPr>
          <a:xfrm>
            <a:off x="7174069" y="1009900"/>
            <a:ext cx="3216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(B) Likelihood of worse utility</a:t>
            </a:r>
          </a:p>
        </p:txBody>
      </p: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CB2A9E-A814-BCA6-AB2E-8BC1D2E09607}"/>
              </a:ext>
            </a:extLst>
          </p:cNvPr>
          <p:cNvGrpSpPr/>
          <p:nvPr/>
        </p:nvGrpSpPr>
        <p:grpSpPr>
          <a:xfrm>
            <a:off x="739584" y="1440824"/>
            <a:ext cx="11022177" cy="3497564"/>
            <a:chOff x="739584" y="1440824"/>
            <a:chExt cx="11022177" cy="34975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08040" y="1673817"/>
              <a:ext cx="5953721" cy="32645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11780</TotalTime>
  <Words>316</Words>
  <Application>Microsoft Office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106</cp:revision>
  <dcterms:created xsi:type="dcterms:W3CDTF">2021-08-17T03:08:51Z</dcterms:created>
  <dcterms:modified xsi:type="dcterms:W3CDTF">2022-05-19T16:51:03Z</dcterms:modified>
</cp:coreProperties>
</file>